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9" r:id="rId3"/>
    <p:sldId id="258" r:id="rId4"/>
    <p:sldId id="261" r:id="rId5"/>
    <p:sldId id="260" r:id="rId6"/>
    <p:sldId id="25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8" autoAdjust="0"/>
    <p:restoredTop sz="94660"/>
  </p:normalViewPr>
  <p:slideViewPr>
    <p:cSldViewPr snapToGrid="0">
      <p:cViewPr varScale="1">
        <p:scale>
          <a:sx n="76" d="100"/>
          <a:sy n="76" d="100"/>
        </p:scale>
        <p:origin x="102" y="14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983A48-CE55-4DDA-981F-99990C6D1664}" type="datetimeFigureOut">
              <a:rPr lang="en-GB" smtClean="0"/>
              <a:t>10/01/2018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B0C4AC-FD5C-4C83-9584-E9794B0BBBA5}" type="slidenum">
              <a:rPr lang="en-GB" smtClean="0"/>
              <a:t>‹#›</a:t>
            </a:fld>
            <a:endParaRPr lang="en-GB"/>
          </a:p>
        </p:txBody>
      </p:sp>
    </p:spTree>
    <p:extLst>
      <p:ext uri="{BB962C8B-B14F-4D97-AF65-F5344CB8AC3E}">
        <p14:creationId xmlns:p14="http://schemas.microsoft.com/office/powerpoint/2010/main" val="2489898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why Greenland?</a:t>
            </a:r>
          </a:p>
          <a:p>
            <a:r>
              <a:rPr lang="en-US" dirty="0" smtClean="0"/>
              <a:t>Greenland</a:t>
            </a:r>
            <a:r>
              <a:rPr lang="en-US" baseline="0" dirty="0" smtClean="0"/>
              <a:t> is currently experiencing an i</a:t>
            </a:r>
            <a:r>
              <a:rPr lang="en-US" dirty="0" smtClean="0"/>
              <a:t>ncreased mass loss</a:t>
            </a:r>
            <a:r>
              <a:rPr lang="en-US" baseline="0" dirty="0" smtClean="0"/>
              <a:t> in conjunction with contemporary climatic warming -- with much of this mass being lost through the acceleration in outlet glaciers. </a:t>
            </a:r>
          </a:p>
          <a:p>
            <a:endParaRPr lang="en-US" baseline="0" dirty="0" smtClean="0"/>
          </a:p>
          <a:p>
            <a:r>
              <a:rPr lang="en-US" baseline="0" dirty="0" smtClean="0"/>
              <a:t>Current estimates suggest that the </a:t>
            </a:r>
            <a:r>
              <a:rPr lang="en-US" baseline="0" dirty="0" err="1" smtClean="0"/>
              <a:t>GrIS</a:t>
            </a:r>
            <a:r>
              <a:rPr lang="en-US" baseline="0" dirty="0" smtClean="0"/>
              <a:t> is contributing 0.8 mm per year to global sea level rise, and has the potential to contribute 7.36 m if it were to melt completely.</a:t>
            </a:r>
          </a:p>
          <a:p>
            <a:endParaRPr lang="en-US" baseline="0" dirty="0" smtClean="0"/>
          </a:p>
          <a:p>
            <a:r>
              <a:rPr lang="en-US" baseline="0" dirty="0" smtClean="0"/>
              <a:t>So what is </a:t>
            </a:r>
            <a:r>
              <a:rPr lang="en-US" baseline="0" dirty="0" err="1" smtClean="0"/>
              <a:t>radioglaciology</a:t>
            </a:r>
            <a:r>
              <a:rPr lang="en-US" baseline="0" dirty="0" smtClean="0"/>
              <a:t>? And why use it?</a:t>
            </a:r>
          </a:p>
          <a:p>
            <a:r>
              <a:rPr lang="en-US" baseline="0" dirty="0" smtClean="0"/>
              <a:t>In order to improve the understanding of dynamic response of ice sheets to future climatic perturbation, increased effort has been made to elucidate the bed elevation and ice thickness of ice sheets by airborne geophysical survey, using ice penetrating radar (or radio-echo-sounding) -- parameters which constrain numerical modelling to project future change.</a:t>
            </a:r>
          </a:p>
          <a:p>
            <a:endParaRPr lang="en-US" baseline="0" dirty="0" smtClean="0"/>
          </a:p>
          <a:p>
            <a:r>
              <a:rPr lang="en-US" baseline="0" dirty="0" smtClean="0"/>
              <a:t>Airborne radar transmitters record information by flying over the ice sheet, and measuring reflection strength, and response time. Allowing the </a:t>
            </a:r>
            <a:r>
              <a:rPr lang="en-US" baseline="0" dirty="0" err="1" smtClean="0"/>
              <a:t>visualisation</a:t>
            </a:r>
            <a:r>
              <a:rPr lang="en-US" baseline="0" dirty="0" smtClean="0"/>
              <a:t> of the ice's surface, bed as well as </a:t>
            </a:r>
            <a:r>
              <a:rPr lang="en-US" baseline="0" dirty="0" err="1" smtClean="0"/>
              <a:t>englacial</a:t>
            </a:r>
            <a:r>
              <a:rPr lang="en-US" baseline="0" dirty="0" smtClean="0"/>
              <a:t> stratigraphy.</a:t>
            </a:r>
          </a:p>
          <a:p>
            <a:r>
              <a:rPr lang="en-US" baseline="0" dirty="0" smtClean="0"/>
              <a:t>There is a wealth of data in the gathered product to look further into both </a:t>
            </a:r>
            <a:r>
              <a:rPr lang="en-US" baseline="0" dirty="0" err="1" smtClean="0"/>
              <a:t>englacial</a:t>
            </a:r>
            <a:r>
              <a:rPr lang="en-US" baseline="0" dirty="0" smtClean="0"/>
              <a:t>, and </a:t>
            </a:r>
            <a:r>
              <a:rPr lang="en-US" baseline="0" dirty="0" err="1" smtClean="0"/>
              <a:t>subglacial</a:t>
            </a:r>
            <a:r>
              <a:rPr lang="en-US" baseline="0" dirty="0" smtClean="0"/>
              <a:t> characteristics, which are not only fundamental in influencing ice sheet dynamics, flow variability and outlet glacier </a:t>
            </a:r>
            <a:r>
              <a:rPr lang="en-US" baseline="0" dirty="0" err="1" smtClean="0"/>
              <a:t>behaviour</a:t>
            </a:r>
            <a:r>
              <a:rPr lang="en-US" baseline="0" dirty="0" smtClean="0"/>
              <a:t>, but can also provide much more information.</a:t>
            </a:r>
          </a:p>
        </p:txBody>
      </p:sp>
      <p:sp>
        <p:nvSpPr>
          <p:cNvPr id="4" name="Slide Number Placeholder 3"/>
          <p:cNvSpPr>
            <a:spLocks noGrp="1"/>
          </p:cNvSpPr>
          <p:nvPr>
            <p:ph type="sldNum" sz="quarter" idx="10"/>
          </p:nvPr>
        </p:nvSpPr>
        <p:spPr/>
        <p:txBody>
          <a:bodyPr/>
          <a:lstStyle/>
          <a:p>
            <a:fld id="{99104EBF-019A-D647-AB1E-0C91DE2E91C8}"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068175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why Greenland?</a:t>
            </a:r>
          </a:p>
          <a:p>
            <a:r>
              <a:rPr lang="en-US" dirty="0" smtClean="0"/>
              <a:t>Greenland</a:t>
            </a:r>
            <a:r>
              <a:rPr lang="en-US" baseline="0" dirty="0" smtClean="0"/>
              <a:t> is currently experiencing an i</a:t>
            </a:r>
            <a:r>
              <a:rPr lang="en-US" dirty="0" smtClean="0"/>
              <a:t>ncreased mass loss</a:t>
            </a:r>
            <a:r>
              <a:rPr lang="en-US" baseline="0" dirty="0" smtClean="0"/>
              <a:t> in conjunction with contemporary climatic warming -- with much of this mass being lost through the acceleration in outlet glaciers. </a:t>
            </a:r>
          </a:p>
          <a:p>
            <a:endParaRPr lang="en-US" baseline="0" dirty="0" smtClean="0"/>
          </a:p>
          <a:p>
            <a:r>
              <a:rPr lang="en-US" baseline="0" dirty="0" smtClean="0"/>
              <a:t>Current estimates suggest that the </a:t>
            </a:r>
            <a:r>
              <a:rPr lang="en-US" baseline="0" dirty="0" err="1" smtClean="0"/>
              <a:t>GrIS</a:t>
            </a:r>
            <a:r>
              <a:rPr lang="en-US" baseline="0" dirty="0" smtClean="0"/>
              <a:t> is contributing 0.8 mm per year to global sea level rise, and has the potential to contribute 7.36 m if it were to melt completely.</a:t>
            </a:r>
          </a:p>
          <a:p>
            <a:endParaRPr lang="en-US" baseline="0" dirty="0" smtClean="0"/>
          </a:p>
          <a:p>
            <a:r>
              <a:rPr lang="en-US" baseline="0" dirty="0" smtClean="0"/>
              <a:t>So what is </a:t>
            </a:r>
            <a:r>
              <a:rPr lang="en-US" baseline="0" dirty="0" err="1" smtClean="0"/>
              <a:t>radioglaciology</a:t>
            </a:r>
            <a:r>
              <a:rPr lang="en-US" baseline="0" dirty="0" smtClean="0"/>
              <a:t>? And why use it?</a:t>
            </a:r>
          </a:p>
          <a:p>
            <a:r>
              <a:rPr lang="en-US" baseline="0" dirty="0" smtClean="0"/>
              <a:t>In order to improve the understanding of dynamic response of ice sheets to future climatic perturbation, increased effort has been made to elucidate the bed elevation and ice thickness of ice sheets by airborne geophysical survey, using ice penetrating radar (or radio-echo-sounding) -- parameters which constrain numerical modelling to project future change.</a:t>
            </a:r>
          </a:p>
          <a:p>
            <a:endParaRPr lang="en-US" baseline="0" dirty="0" smtClean="0"/>
          </a:p>
          <a:p>
            <a:r>
              <a:rPr lang="en-US" baseline="0" dirty="0" smtClean="0"/>
              <a:t>Airborne radar transmitters record information by flying over the ice sheet, and measuring reflection strength, and response time. Allowing the </a:t>
            </a:r>
            <a:r>
              <a:rPr lang="en-US" baseline="0" dirty="0" err="1" smtClean="0"/>
              <a:t>visualisation</a:t>
            </a:r>
            <a:r>
              <a:rPr lang="en-US" baseline="0" dirty="0" smtClean="0"/>
              <a:t> of the ice's surface, bed as well as </a:t>
            </a:r>
            <a:r>
              <a:rPr lang="en-US" baseline="0" dirty="0" err="1" smtClean="0"/>
              <a:t>englacial</a:t>
            </a:r>
            <a:r>
              <a:rPr lang="en-US" baseline="0" dirty="0" smtClean="0"/>
              <a:t> stratigraphy.</a:t>
            </a:r>
          </a:p>
          <a:p>
            <a:r>
              <a:rPr lang="en-US" baseline="0" dirty="0" smtClean="0"/>
              <a:t>There is a wealth of data in the gathered product to look further into both </a:t>
            </a:r>
            <a:r>
              <a:rPr lang="en-US" baseline="0" dirty="0" err="1" smtClean="0"/>
              <a:t>englacial</a:t>
            </a:r>
            <a:r>
              <a:rPr lang="en-US" baseline="0" dirty="0" smtClean="0"/>
              <a:t>, and </a:t>
            </a:r>
            <a:r>
              <a:rPr lang="en-US" baseline="0" dirty="0" err="1" smtClean="0"/>
              <a:t>subglacial</a:t>
            </a:r>
            <a:r>
              <a:rPr lang="en-US" baseline="0" dirty="0" smtClean="0"/>
              <a:t> characteristics, which are not only fundamental in influencing ice sheet dynamics, flow variability and outlet glacier </a:t>
            </a:r>
            <a:r>
              <a:rPr lang="en-US" baseline="0" dirty="0" err="1" smtClean="0"/>
              <a:t>behaviour</a:t>
            </a:r>
            <a:r>
              <a:rPr lang="en-US" baseline="0" dirty="0" smtClean="0"/>
              <a:t>, but can also provide much more information.</a:t>
            </a:r>
          </a:p>
        </p:txBody>
      </p:sp>
      <p:sp>
        <p:nvSpPr>
          <p:cNvPr id="4" name="Slide Number Placeholder 3"/>
          <p:cNvSpPr>
            <a:spLocks noGrp="1"/>
          </p:cNvSpPr>
          <p:nvPr>
            <p:ph type="sldNum" sz="quarter" idx="10"/>
          </p:nvPr>
        </p:nvSpPr>
        <p:spPr/>
        <p:txBody>
          <a:bodyPr/>
          <a:lstStyle/>
          <a:p>
            <a:fld id="{99104EBF-019A-D647-AB1E-0C91DE2E91C8}"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668028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BC550DB-5EB4-4008-BFDD-702B48CDC5C8}" type="datetimeFigureOut">
              <a:rPr lang="en-GB" smtClean="0"/>
              <a:t>10/01/2018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A0610A-1D4B-4918-8CAD-303CB8E52AD0}" type="slidenum">
              <a:rPr lang="en-GB" smtClean="0"/>
              <a:t>‹#›</a:t>
            </a:fld>
            <a:endParaRPr lang="en-GB"/>
          </a:p>
        </p:txBody>
      </p:sp>
    </p:spTree>
    <p:extLst>
      <p:ext uri="{BB962C8B-B14F-4D97-AF65-F5344CB8AC3E}">
        <p14:creationId xmlns:p14="http://schemas.microsoft.com/office/powerpoint/2010/main" val="3092433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C550DB-5EB4-4008-BFDD-702B48CDC5C8}" type="datetimeFigureOut">
              <a:rPr lang="en-GB" smtClean="0"/>
              <a:t>10/01/2018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A0610A-1D4B-4918-8CAD-303CB8E52AD0}" type="slidenum">
              <a:rPr lang="en-GB" smtClean="0"/>
              <a:t>‹#›</a:t>
            </a:fld>
            <a:endParaRPr lang="en-GB"/>
          </a:p>
        </p:txBody>
      </p:sp>
    </p:spTree>
    <p:extLst>
      <p:ext uri="{BB962C8B-B14F-4D97-AF65-F5344CB8AC3E}">
        <p14:creationId xmlns:p14="http://schemas.microsoft.com/office/powerpoint/2010/main" val="3222734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C550DB-5EB4-4008-BFDD-702B48CDC5C8}" type="datetimeFigureOut">
              <a:rPr lang="en-GB" smtClean="0"/>
              <a:t>10/01/2018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A0610A-1D4B-4918-8CAD-303CB8E52AD0}" type="slidenum">
              <a:rPr lang="en-GB" smtClean="0"/>
              <a:t>‹#›</a:t>
            </a:fld>
            <a:endParaRPr lang="en-GB"/>
          </a:p>
        </p:txBody>
      </p:sp>
    </p:spTree>
    <p:extLst>
      <p:ext uri="{BB962C8B-B14F-4D97-AF65-F5344CB8AC3E}">
        <p14:creationId xmlns:p14="http://schemas.microsoft.com/office/powerpoint/2010/main" val="2830860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BC550DB-5EB4-4008-BFDD-702B48CDC5C8}" type="datetimeFigureOut">
              <a:rPr lang="en-GB" smtClean="0"/>
              <a:t>10/01/2018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A0610A-1D4B-4918-8CAD-303CB8E52AD0}" type="slidenum">
              <a:rPr lang="en-GB" smtClean="0"/>
              <a:t>‹#›</a:t>
            </a:fld>
            <a:endParaRPr lang="en-GB"/>
          </a:p>
        </p:txBody>
      </p:sp>
    </p:spTree>
    <p:extLst>
      <p:ext uri="{BB962C8B-B14F-4D97-AF65-F5344CB8AC3E}">
        <p14:creationId xmlns:p14="http://schemas.microsoft.com/office/powerpoint/2010/main" val="3051718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BC550DB-5EB4-4008-BFDD-702B48CDC5C8}" type="datetimeFigureOut">
              <a:rPr lang="en-GB" smtClean="0"/>
              <a:t>10/01/2018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5A0610A-1D4B-4918-8CAD-303CB8E52AD0}" type="slidenum">
              <a:rPr lang="en-GB" smtClean="0"/>
              <a:t>‹#›</a:t>
            </a:fld>
            <a:endParaRPr lang="en-GB"/>
          </a:p>
        </p:txBody>
      </p:sp>
    </p:spTree>
    <p:extLst>
      <p:ext uri="{BB962C8B-B14F-4D97-AF65-F5344CB8AC3E}">
        <p14:creationId xmlns:p14="http://schemas.microsoft.com/office/powerpoint/2010/main" val="991798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BC550DB-5EB4-4008-BFDD-702B48CDC5C8}" type="datetimeFigureOut">
              <a:rPr lang="en-GB" smtClean="0"/>
              <a:t>10/01/2018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5A0610A-1D4B-4918-8CAD-303CB8E52AD0}" type="slidenum">
              <a:rPr lang="en-GB" smtClean="0"/>
              <a:t>‹#›</a:t>
            </a:fld>
            <a:endParaRPr lang="en-GB"/>
          </a:p>
        </p:txBody>
      </p:sp>
    </p:spTree>
    <p:extLst>
      <p:ext uri="{BB962C8B-B14F-4D97-AF65-F5344CB8AC3E}">
        <p14:creationId xmlns:p14="http://schemas.microsoft.com/office/powerpoint/2010/main" val="719356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C550DB-5EB4-4008-BFDD-702B48CDC5C8}" type="datetimeFigureOut">
              <a:rPr lang="en-GB" smtClean="0"/>
              <a:t>10/01/2018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5A0610A-1D4B-4918-8CAD-303CB8E52AD0}" type="slidenum">
              <a:rPr lang="en-GB" smtClean="0"/>
              <a:t>‹#›</a:t>
            </a:fld>
            <a:endParaRPr lang="en-GB"/>
          </a:p>
        </p:txBody>
      </p:sp>
    </p:spTree>
    <p:extLst>
      <p:ext uri="{BB962C8B-B14F-4D97-AF65-F5344CB8AC3E}">
        <p14:creationId xmlns:p14="http://schemas.microsoft.com/office/powerpoint/2010/main" val="1214601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C550DB-5EB4-4008-BFDD-702B48CDC5C8}" type="datetimeFigureOut">
              <a:rPr lang="en-GB" smtClean="0"/>
              <a:t>10/01/2018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A0610A-1D4B-4918-8CAD-303CB8E52AD0}" type="slidenum">
              <a:rPr lang="en-GB" smtClean="0"/>
              <a:t>‹#›</a:t>
            </a:fld>
            <a:endParaRPr lang="en-GB"/>
          </a:p>
        </p:txBody>
      </p:sp>
    </p:spTree>
    <p:extLst>
      <p:ext uri="{BB962C8B-B14F-4D97-AF65-F5344CB8AC3E}">
        <p14:creationId xmlns:p14="http://schemas.microsoft.com/office/powerpoint/2010/main" val="1708994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C550DB-5EB4-4008-BFDD-702B48CDC5C8}" type="datetimeFigureOut">
              <a:rPr lang="en-GB" smtClean="0"/>
              <a:t>10/01/2018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A0610A-1D4B-4918-8CAD-303CB8E52AD0}" type="slidenum">
              <a:rPr lang="en-GB" smtClean="0"/>
              <a:t>‹#›</a:t>
            </a:fld>
            <a:endParaRPr lang="en-GB"/>
          </a:p>
        </p:txBody>
      </p:sp>
    </p:spTree>
    <p:extLst>
      <p:ext uri="{BB962C8B-B14F-4D97-AF65-F5344CB8AC3E}">
        <p14:creationId xmlns:p14="http://schemas.microsoft.com/office/powerpoint/2010/main" val="3078691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C550DB-5EB4-4008-BFDD-702B48CDC5C8}" type="datetimeFigureOut">
              <a:rPr lang="en-GB" smtClean="0"/>
              <a:t>10/01/2018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A0610A-1D4B-4918-8CAD-303CB8E52AD0}" type="slidenum">
              <a:rPr lang="en-GB" smtClean="0"/>
              <a:t>‹#›</a:t>
            </a:fld>
            <a:endParaRPr lang="en-GB"/>
          </a:p>
        </p:txBody>
      </p:sp>
    </p:spTree>
    <p:extLst>
      <p:ext uri="{BB962C8B-B14F-4D97-AF65-F5344CB8AC3E}">
        <p14:creationId xmlns:p14="http://schemas.microsoft.com/office/powerpoint/2010/main" val="2533550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C550DB-5EB4-4008-BFDD-702B48CDC5C8}" type="datetimeFigureOut">
              <a:rPr lang="en-GB" smtClean="0"/>
              <a:t>10/01/2018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A0610A-1D4B-4918-8CAD-303CB8E52AD0}" type="slidenum">
              <a:rPr lang="en-GB" smtClean="0"/>
              <a:t>‹#›</a:t>
            </a:fld>
            <a:endParaRPr lang="en-GB"/>
          </a:p>
        </p:txBody>
      </p:sp>
    </p:spTree>
    <p:extLst>
      <p:ext uri="{BB962C8B-B14F-4D97-AF65-F5344CB8AC3E}">
        <p14:creationId xmlns:p14="http://schemas.microsoft.com/office/powerpoint/2010/main" val="1804712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C550DB-5EB4-4008-BFDD-702B48CDC5C8}" type="datetimeFigureOut">
              <a:rPr lang="en-GB" smtClean="0"/>
              <a:t>10/01/2018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A0610A-1D4B-4918-8CAD-303CB8E52AD0}" type="slidenum">
              <a:rPr lang="en-GB" smtClean="0"/>
              <a:t>‹#›</a:t>
            </a:fld>
            <a:endParaRPr lang="en-GB"/>
          </a:p>
        </p:txBody>
      </p:sp>
    </p:spTree>
    <p:extLst>
      <p:ext uri="{BB962C8B-B14F-4D97-AF65-F5344CB8AC3E}">
        <p14:creationId xmlns:p14="http://schemas.microsoft.com/office/powerpoint/2010/main" val="258228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hyperlink" Target="animation4.mp4" TargetMode="External"/><Relationship Id="rId2" Type="http://schemas.openxmlformats.org/officeDocument/2006/relationships/hyperlink" Target="http://www.bbc.co.uk/news/science-environment-42260580" TargetMode="External"/><Relationship Id="rId1" Type="http://schemas.openxmlformats.org/officeDocument/2006/relationships/slideLayout" Target="../slideLayouts/slideLayout2.xml"/><Relationship Id="rId4" Type="http://schemas.openxmlformats.org/officeDocument/2006/relationships/hyperlink" Target="canale_grande_V05_p30_1080.mp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5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51152" y="1423478"/>
            <a:ext cx="6858000" cy="1790700"/>
          </a:xfrm>
        </p:spPr>
        <p:txBody>
          <a:bodyPr/>
          <a:lstStyle/>
          <a:p>
            <a:r>
              <a:rPr lang="en-GB" b="1" dirty="0" smtClean="0"/>
              <a:t>Basal Properties of Greenland</a:t>
            </a:r>
            <a:endParaRPr lang="en-GB" b="1" dirty="0"/>
          </a:p>
        </p:txBody>
      </p:sp>
      <p:sp>
        <p:nvSpPr>
          <p:cNvPr id="3" name="Subtitle 2"/>
          <p:cNvSpPr>
            <a:spLocks noGrp="1"/>
          </p:cNvSpPr>
          <p:nvPr>
            <p:ph type="subTitle" idx="1"/>
          </p:nvPr>
        </p:nvSpPr>
        <p:spPr/>
        <p:txBody>
          <a:bodyPr/>
          <a:lstStyle/>
          <a:p>
            <a:r>
              <a:rPr lang="en-GB" b="1" dirty="0" smtClean="0"/>
              <a:t>Jonathan Bamber and Michael Cooper</a:t>
            </a:r>
          </a:p>
          <a:p>
            <a:r>
              <a:rPr lang="en-GB" b="1" dirty="0" smtClean="0"/>
              <a:t>School of Geographical Sciences</a:t>
            </a:r>
          </a:p>
          <a:p>
            <a:r>
              <a:rPr lang="en-GB" b="1" dirty="0" smtClean="0"/>
              <a:t>j.bamber@bristol.ac.uk</a:t>
            </a:r>
            <a:endParaRPr lang="en-GB" b="1" dirty="0"/>
          </a:p>
        </p:txBody>
      </p:sp>
    </p:spTree>
    <p:extLst>
      <p:ext uri="{BB962C8B-B14F-4D97-AF65-F5344CB8AC3E}">
        <p14:creationId xmlns:p14="http://schemas.microsoft.com/office/powerpoint/2010/main" val="38953598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5809000" cy="6858000"/>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8752" y="2449"/>
            <a:ext cx="5800447" cy="6855551"/>
          </a:xfrm>
          <a:prstGeom prst="rect">
            <a:avLst/>
          </a:prstGeom>
        </p:spPr>
      </p:pic>
    </p:spTree>
    <p:extLst>
      <p:ext uri="{BB962C8B-B14F-4D97-AF65-F5344CB8AC3E}">
        <p14:creationId xmlns:p14="http://schemas.microsoft.com/office/powerpoint/2010/main" val="4271623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795" y="0"/>
            <a:ext cx="6125441" cy="734291"/>
          </a:xfrm>
        </p:spPr>
        <p:txBody>
          <a:bodyPr/>
          <a:lstStyle/>
          <a:p>
            <a:r>
              <a:rPr lang="en-GB" dirty="0" smtClean="0"/>
              <a:t>Other layers of info...</a:t>
            </a:r>
            <a:endParaRPr lang="en-GB"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3795" y="654915"/>
            <a:ext cx="7619085" cy="5974485"/>
          </a:xfrm>
        </p:spPr>
      </p:pic>
    </p:spTree>
    <p:extLst>
      <p:ext uri="{BB962C8B-B14F-4D97-AF65-F5344CB8AC3E}">
        <p14:creationId xmlns:p14="http://schemas.microsoft.com/office/powerpoint/2010/main" val="33280881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61481"/>
            <a:ext cx="9144000" cy="6614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p:txBody>
          <a:bodyPr>
            <a:normAutofit/>
          </a:bodyPr>
          <a:lstStyle/>
          <a:p>
            <a:r>
              <a:rPr lang="en-US" sz="3200" dirty="0" smtClean="0">
                <a:latin typeface="Futura Medium" charset="0"/>
                <a:ea typeface="Futura Medium" charset="0"/>
                <a:cs typeface="Futura Medium" charset="0"/>
              </a:rPr>
              <a:t>Mapping scattering-derived roughness</a:t>
            </a:r>
            <a:endParaRPr lang="en-US" sz="3200" dirty="0">
              <a:latin typeface="Futura Medium" charset="0"/>
              <a:ea typeface="Futura Medium" charset="0"/>
              <a:cs typeface="Futura Medium"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a:ext>
            </a:extLst>
          </a:blip>
          <a:srcRect r="49703"/>
          <a:stretch/>
        </p:blipFill>
        <p:spPr>
          <a:xfrm>
            <a:off x="628650" y="1352818"/>
            <a:ext cx="2790411" cy="5464238"/>
          </a:xfrm>
          <a:prstGeom prst="rect">
            <a:avLst/>
          </a:prstGeom>
          <a:ln>
            <a:solidFill>
              <a:srgbClr val="FF0000"/>
            </a:solidFill>
          </a:ln>
        </p:spPr>
      </p:pic>
      <p:sp>
        <p:nvSpPr>
          <p:cNvPr id="11" name="Content Placeholder 4"/>
          <p:cNvSpPr>
            <a:spLocks noGrp="1"/>
          </p:cNvSpPr>
          <p:nvPr>
            <p:ph sz="half" idx="1"/>
          </p:nvPr>
        </p:nvSpPr>
        <p:spPr>
          <a:xfrm>
            <a:off x="6384047" y="2021987"/>
            <a:ext cx="2571750" cy="5114129"/>
          </a:xfrm>
        </p:spPr>
        <p:txBody>
          <a:bodyPr>
            <a:normAutofit/>
          </a:bodyPr>
          <a:lstStyle/>
          <a:p>
            <a:pPr marL="0" indent="0">
              <a:buNone/>
            </a:pPr>
            <a:r>
              <a:rPr lang="en-US" sz="2000" dirty="0" smtClean="0">
                <a:solidFill>
                  <a:prstClr val="black"/>
                </a:solidFill>
                <a:latin typeface="Garamond" charset="0"/>
                <a:ea typeface="Garamond" charset="0"/>
                <a:cs typeface="Garamond" charset="0"/>
              </a:rPr>
              <a:t/>
            </a:r>
            <a:br>
              <a:rPr lang="en-US" sz="2000" dirty="0" smtClean="0">
                <a:solidFill>
                  <a:prstClr val="black"/>
                </a:solidFill>
                <a:latin typeface="Garamond" charset="0"/>
                <a:ea typeface="Garamond" charset="0"/>
                <a:cs typeface="Garamond" charset="0"/>
              </a:rPr>
            </a:br>
            <a:r>
              <a:rPr lang="en-GB" sz="2000" dirty="0" smtClean="0">
                <a:solidFill>
                  <a:prstClr val="black"/>
                </a:solidFill>
                <a:latin typeface="Futura Medium" charset="0"/>
                <a:ea typeface="Futura Medium" charset="0"/>
                <a:cs typeface="Futura Medium" charset="0"/>
              </a:rPr>
              <a:t>Broadly similar spatial relationship to topographic roughness, despite scale-change </a:t>
            </a:r>
            <a:r>
              <a:rPr lang="mr-IN" sz="2000" dirty="0" smtClean="0">
                <a:solidFill>
                  <a:prstClr val="black"/>
                </a:solidFill>
                <a:latin typeface="Futura Medium" charset="0"/>
                <a:ea typeface="Futura Medium" charset="0"/>
                <a:cs typeface="Futura Medium" charset="0"/>
              </a:rPr>
              <a:t>–</a:t>
            </a:r>
            <a:r>
              <a:rPr lang="en-GB" sz="2000" dirty="0" smtClean="0">
                <a:solidFill>
                  <a:prstClr val="black"/>
                </a:solidFill>
                <a:latin typeface="Futura Medium" charset="0"/>
                <a:ea typeface="Futura Medium" charset="0"/>
                <a:cs typeface="Futura Medium" charset="0"/>
              </a:rPr>
              <a:t> however, key differences.</a:t>
            </a:r>
          </a:p>
          <a:p>
            <a:pPr marL="0" indent="0">
              <a:buNone/>
            </a:pPr>
            <a:endParaRPr lang="en-GB" sz="2000" dirty="0">
              <a:solidFill>
                <a:prstClr val="black"/>
              </a:solidFill>
              <a:latin typeface="Garamond" charset="0"/>
              <a:ea typeface="Garamond" charset="0"/>
              <a:cs typeface="Garamond" charset="0"/>
            </a:endParaRPr>
          </a:p>
          <a:p>
            <a:pPr marL="0" indent="0">
              <a:buNone/>
            </a:pPr>
            <a:r>
              <a:rPr lang="en-GB" sz="1800" dirty="0" smtClean="0">
                <a:solidFill>
                  <a:prstClr val="black"/>
                </a:solidFill>
                <a:latin typeface="Garamond" charset="0"/>
                <a:ea typeface="Garamond" charset="0"/>
                <a:cs typeface="Garamond" charset="0"/>
              </a:rPr>
              <a:t>Isotropic measure </a:t>
            </a:r>
            <a:r>
              <a:rPr lang="mr-IN" sz="1800" dirty="0" smtClean="0">
                <a:solidFill>
                  <a:prstClr val="black"/>
                </a:solidFill>
                <a:latin typeface="Garamond" charset="0"/>
                <a:ea typeface="Garamond" charset="0"/>
                <a:cs typeface="Garamond" charset="0"/>
              </a:rPr>
              <a:t>–</a:t>
            </a:r>
            <a:r>
              <a:rPr lang="en-GB" sz="1800" dirty="0" smtClean="0">
                <a:solidFill>
                  <a:prstClr val="black"/>
                </a:solidFill>
                <a:latin typeface="Garamond" charset="0"/>
                <a:ea typeface="Garamond" charset="0"/>
                <a:cs typeface="Garamond" charset="0"/>
              </a:rPr>
              <a:t> cannot filter with velocity direction as with topographic roughness.</a:t>
            </a:r>
            <a:r>
              <a:rPr lang="en-US" sz="2000" dirty="0" smtClean="0">
                <a:solidFill>
                  <a:prstClr val="black"/>
                </a:solidFill>
                <a:latin typeface="Garamond" charset="0"/>
                <a:ea typeface="Garamond" charset="0"/>
                <a:cs typeface="Garamond" charset="0"/>
              </a:rPr>
              <a:t/>
            </a:r>
            <a:br>
              <a:rPr lang="en-US" sz="2000" dirty="0" smtClean="0">
                <a:solidFill>
                  <a:prstClr val="black"/>
                </a:solidFill>
                <a:latin typeface="Garamond" charset="0"/>
                <a:ea typeface="Garamond" charset="0"/>
                <a:cs typeface="Garamond" charset="0"/>
              </a:rPr>
            </a:br>
            <a:endParaRPr lang="en-US" sz="2000" dirty="0" smtClean="0">
              <a:solidFill>
                <a:prstClr val="black"/>
              </a:solidFill>
              <a:latin typeface="Garamond" charset="0"/>
              <a:ea typeface="Garamond" charset="0"/>
              <a:cs typeface="Garamond" charset="0"/>
            </a:endParaRPr>
          </a:p>
          <a:p>
            <a:pPr marL="0" indent="0">
              <a:buNone/>
            </a:pPr>
            <a:endParaRPr lang="en-US" sz="2000" dirty="0">
              <a:solidFill>
                <a:prstClr val="black"/>
              </a:solidFill>
              <a:latin typeface="Garamond" charset="0"/>
              <a:ea typeface="Garamond" charset="0"/>
              <a:cs typeface="Garamond" charset="0"/>
            </a:endParaRPr>
          </a:p>
          <a:p>
            <a:pPr marL="0" indent="0">
              <a:buNone/>
            </a:pPr>
            <a:endParaRPr lang="en-US" sz="2000" dirty="0">
              <a:solidFill>
                <a:prstClr val="black"/>
              </a:solidFill>
              <a:latin typeface="Garamond" charset="0"/>
              <a:ea typeface="Garamond" charset="0"/>
              <a:cs typeface="Garamond" charset="0"/>
            </a:endParaRPr>
          </a:p>
        </p:txBody>
      </p:sp>
      <p:pic>
        <p:nvPicPr>
          <p:cNvPr id="12" name="Picture 11"/>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3477086" y="1363793"/>
            <a:ext cx="2719050" cy="5302264"/>
          </a:xfrm>
          <a:prstGeom prst="rect">
            <a:avLst/>
          </a:prstGeom>
        </p:spPr>
      </p:pic>
      <p:sp>
        <p:nvSpPr>
          <p:cNvPr id="4" name="Rectangle 3"/>
          <p:cNvSpPr/>
          <p:nvPr/>
        </p:nvSpPr>
        <p:spPr>
          <a:xfrm>
            <a:off x="755374" y="1919596"/>
            <a:ext cx="251791" cy="1863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606972" y="1932452"/>
            <a:ext cx="251791" cy="1863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8753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328950" y="1414436"/>
            <a:ext cx="8186400" cy="5302264"/>
          </a:xfrm>
          <a:prstGeom prst="rect">
            <a:avLst/>
          </a:prstGeom>
        </p:spPr>
      </p:pic>
      <p:sp>
        <p:nvSpPr>
          <p:cNvPr id="7" name="Rectangle 6"/>
          <p:cNvSpPr/>
          <p:nvPr/>
        </p:nvSpPr>
        <p:spPr>
          <a:xfrm>
            <a:off x="0" y="661481"/>
            <a:ext cx="9144000" cy="6614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p:txBody>
          <a:bodyPr>
            <a:normAutofit/>
          </a:bodyPr>
          <a:lstStyle/>
          <a:p>
            <a:r>
              <a:rPr lang="en-US" sz="3200" dirty="0" smtClean="0">
                <a:latin typeface="Futura Medium" charset="0"/>
                <a:ea typeface="Futura Medium" charset="0"/>
                <a:cs typeface="Futura Medium" charset="0"/>
              </a:rPr>
              <a:t>Mapping topographic roughness</a:t>
            </a:r>
            <a:endParaRPr lang="en-US" sz="3200" dirty="0">
              <a:latin typeface="Futura Medium" charset="0"/>
              <a:ea typeface="Futura Medium" charset="0"/>
              <a:cs typeface="Futura Medium" charset="0"/>
            </a:endParaRPr>
          </a:p>
        </p:txBody>
      </p:sp>
      <p:pic>
        <p:nvPicPr>
          <p:cNvPr id="11" name="Picture 10"/>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590261" y="5903970"/>
            <a:ext cx="1577010" cy="760477"/>
          </a:xfrm>
          <a:prstGeom prst="rect">
            <a:avLst/>
          </a:prstGeom>
        </p:spPr>
      </p:pic>
    </p:spTree>
    <p:extLst>
      <p:ext uri="{BB962C8B-B14F-4D97-AF65-F5344CB8AC3E}">
        <p14:creationId xmlns:p14="http://schemas.microsoft.com/office/powerpoint/2010/main" val="23559944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hlinkClick r:id="rId2"/>
              </a:rPr>
              <a:t>http://</a:t>
            </a:r>
            <a:r>
              <a:rPr lang="en-GB" dirty="0" smtClean="0">
                <a:hlinkClick r:id="rId2"/>
              </a:rPr>
              <a:t>www.bbc.co.uk/news/science-environment-42260580</a:t>
            </a:r>
            <a:endParaRPr lang="en-GB" dirty="0" smtClean="0"/>
          </a:p>
          <a:p>
            <a:pPr marL="0" indent="0">
              <a:buNone/>
            </a:pPr>
            <a:r>
              <a:rPr lang="en-GB" dirty="0" smtClean="0">
                <a:hlinkClick r:id="rId3" action="ppaction://hlinkfile"/>
              </a:rPr>
              <a:t>animation4.mp4</a:t>
            </a:r>
            <a:endParaRPr lang="en-GB" dirty="0" smtClean="0"/>
          </a:p>
          <a:p>
            <a:pPr marL="0" indent="0">
              <a:buNone/>
            </a:pPr>
            <a:r>
              <a:rPr lang="en-GB" smtClean="0">
                <a:hlinkClick r:id="rId4" action="ppaction://hlinkfile"/>
              </a:rPr>
              <a:t>canale_grande_V05_p30_1080.mp4</a:t>
            </a:r>
            <a:endParaRPr lang="en-GB" smtClean="0"/>
          </a:p>
          <a:p>
            <a:pPr marL="0" indent="0">
              <a:buNone/>
            </a:pPr>
            <a:endParaRPr lang="en-GB" dirty="0"/>
          </a:p>
        </p:txBody>
      </p:sp>
    </p:spTree>
    <p:extLst>
      <p:ext uri="{BB962C8B-B14F-4D97-AF65-F5344CB8AC3E}">
        <p14:creationId xmlns:p14="http://schemas.microsoft.com/office/powerpoint/2010/main" val="5544751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TotalTime>
  <Words>464</Words>
  <Application>Microsoft Office PowerPoint</Application>
  <PresentationFormat>On-screen Show (4:3)</PresentationFormat>
  <Paragraphs>35</Paragraphs>
  <Slides>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Futura Medium</vt:lpstr>
      <vt:lpstr>Garamond</vt:lpstr>
      <vt:lpstr>Office Theme</vt:lpstr>
      <vt:lpstr>Basal Properties of Greenland</vt:lpstr>
      <vt:lpstr>PowerPoint Presentation</vt:lpstr>
      <vt:lpstr>Other layers of info...</vt:lpstr>
      <vt:lpstr>Mapping scattering-derived roughness</vt:lpstr>
      <vt:lpstr>Mapping topographic roughness</vt:lpstr>
      <vt:lpstr>PowerPoint Presentation</vt:lpstr>
    </vt:vector>
  </TitlesOfParts>
  <Company>University of Bristol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Basal Properties of Greenland</dc:title>
  <dc:creator>JL Bamber</dc:creator>
  <cp:lastModifiedBy>JL Bamber</cp:lastModifiedBy>
  <cp:revision>5</cp:revision>
  <dcterms:created xsi:type="dcterms:W3CDTF">2018-01-10T18:01:20Z</dcterms:created>
  <dcterms:modified xsi:type="dcterms:W3CDTF">2018-01-10T18:37:08Z</dcterms:modified>
</cp:coreProperties>
</file>